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326" r:id="rId3"/>
    <p:sldId id="328" r:id="rId4"/>
    <p:sldId id="329" r:id="rId5"/>
    <p:sldId id="330" r:id="rId6"/>
    <p:sldId id="331" r:id="rId7"/>
    <p:sldId id="338" r:id="rId8"/>
    <p:sldId id="365" r:id="rId9"/>
    <p:sldId id="366" r:id="rId10"/>
    <p:sldId id="367" r:id="rId11"/>
    <p:sldId id="368" r:id="rId12"/>
    <p:sldId id="369" r:id="rId13"/>
    <p:sldId id="370" r:id="rId14"/>
    <p:sldId id="332" r:id="rId15"/>
    <p:sldId id="333" r:id="rId16"/>
    <p:sldId id="334" r:id="rId17"/>
    <p:sldId id="336" r:id="rId18"/>
    <p:sldId id="335" r:id="rId19"/>
    <p:sldId id="337" r:id="rId20"/>
    <p:sldId id="339" r:id="rId21"/>
    <p:sldId id="341" r:id="rId22"/>
    <p:sldId id="342" r:id="rId23"/>
    <p:sldId id="343" r:id="rId24"/>
    <p:sldId id="344" r:id="rId25"/>
    <p:sldId id="340" r:id="rId26"/>
    <p:sldId id="345" r:id="rId27"/>
    <p:sldId id="352" r:id="rId28"/>
    <p:sldId id="348" r:id="rId29"/>
    <p:sldId id="349" r:id="rId30"/>
    <p:sldId id="350" r:id="rId31"/>
    <p:sldId id="351" r:id="rId32"/>
    <p:sldId id="362" r:id="rId33"/>
    <p:sldId id="364" r:id="rId34"/>
    <p:sldId id="359" r:id="rId35"/>
    <p:sldId id="360" r:id="rId36"/>
    <p:sldId id="353" r:id="rId37"/>
    <p:sldId id="363" r:id="rId38"/>
    <p:sldId id="355" r:id="rId39"/>
    <p:sldId id="356" r:id="rId40"/>
    <p:sldId id="357" r:id="rId41"/>
    <p:sldId id="358" r:id="rId42"/>
    <p:sldId id="361" r:id="rId43"/>
    <p:sldId id="325" r:id="rId44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44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90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699" r:id="rId38"/>
    <p:sldLayoutId id="2147483702" r:id="rId39"/>
    <p:sldLayoutId id="2147483706" r:id="rId40"/>
    <p:sldLayoutId id="2147483708" r:id="rId41"/>
    <p:sldLayoutId id="2147483710" r:id="rId42"/>
    <p:sldLayoutId id="2147483711" r:id="rId43"/>
    <p:sldLayoutId id="2147483712" r:id="rId44"/>
    <p:sldLayoutId id="2147483713" r:id="rId45"/>
    <p:sldLayoutId id="2147483716" r:id="rId46"/>
    <p:sldLayoutId id="2147483717" r:id="rId47"/>
    <p:sldLayoutId id="2147483718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3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37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34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38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5.png"/><Relationship Id="rId31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36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47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4.png"/><Relationship Id="rId5" Type="http://schemas.openxmlformats.org/officeDocument/2006/relationships/image" Target="../media/image73.ti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1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5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4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5" y="2595864"/>
            <a:ext cx="4648710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8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392362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2954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896" y="2397710"/>
            <a:ext cx="9201703" cy="7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Anisotropy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u="sng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Euler)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dataset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8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1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0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2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3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expectation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5001" y="9311045"/>
            <a:ext cx="35394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Flavio</a:t>
            </a:r>
            <a:r>
              <a:rPr lang="en-US" sz="2000" dirty="0" smtClean="0">
                <a:solidFill>
                  <a:srgbClr val="FFFFFF"/>
                </a:solidFill>
              </a:rPr>
              <a:t> Dell’ </a:t>
            </a:r>
            <a:r>
              <a:rPr lang="en-US" sz="2000" dirty="0" err="1" smtClean="0">
                <a:solidFill>
                  <a:srgbClr val="FFFFFF"/>
                </a:solidFill>
              </a:rPr>
              <a:t>Acqua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55076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445" y="3119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8645" y="3119735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066800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3962400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44196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6705600"/>
            <a:ext cx="444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MRM, 2003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799" y="139047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11" y="7404080"/>
            <a:ext cx="8088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051" y="7238494"/>
            <a:ext cx="3333334" cy="19644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87329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anatomical 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robability</a:t>
            </a:r>
            <a:endParaRPr lang="en-US" sz="32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9" y="2293114"/>
            <a:ext cx="5051356" cy="342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24" y="2184482"/>
            <a:ext cx="5295776" cy="35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/>
          </p:cNvSpPr>
          <p:nvPr/>
        </p:nvSpPr>
        <p:spPr bwMode="auto">
          <a:xfrm>
            <a:off x="2400970" y="7294602"/>
            <a:ext cx="64488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Noisy datasets will show more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811922" y="7229737"/>
            <a:ext cx="2338678" cy="6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2" tIns="32119" rIns="64242" bIns="32119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600" dirty="0">
                <a:solidFill>
                  <a:srgbClr val="FFFFFF"/>
                </a:solidFill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Uncertainty</a:t>
            </a:r>
            <a:endParaRPr lang="en-US" sz="3600" dirty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776" y="8758535"/>
            <a:ext cx="3898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Courtesy of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Flavio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Dell’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Acqua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8956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supports both.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tracks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17650" y="1790076"/>
            <a:ext cx="9023350" cy="4458324"/>
            <a:chOff x="400" y="195"/>
            <a:chExt cx="6526" cy="3240"/>
          </a:xfrm>
        </p:grpSpPr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4310" y="195"/>
              <a:ext cx="2616" cy="3240"/>
              <a:chOff x="0" y="0"/>
              <a:chExt cx="2616" cy="3240"/>
            </a:xfrm>
          </p:grpSpPr>
          <p:pic>
            <p:nvPicPr>
              <p:cNvPr id="24" name="Picture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65" t="7211" r="8827" b="17296"/>
              <a:stretch>
                <a:fillRect/>
              </a:stretch>
            </p:blipFill>
            <p:spPr bwMode="auto">
              <a:xfrm>
                <a:off x="0" y="0"/>
                <a:ext cx="2616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5" name="AutoShape 4"/>
              <p:cNvSpPr>
                <a:spLocks/>
              </p:cNvSpPr>
              <p:nvPr/>
            </p:nvSpPr>
            <p:spPr bwMode="auto">
              <a:xfrm rot="1620000">
                <a:off x="807" y="434"/>
                <a:ext cx="451" cy="265"/>
              </a:xfrm>
              <a:custGeom>
                <a:avLst/>
                <a:gdLst/>
                <a:ahLst/>
                <a:cxnLst/>
                <a:rect l="0" t="0" r="r" b="b"/>
                <a:pathLst>
                  <a:path w="21558" h="21600">
                    <a:moveTo>
                      <a:pt x="42" y="5400"/>
                    </a:moveTo>
                    <a:lnTo>
                      <a:pt x="16929" y="5789"/>
                    </a:lnTo>
                    <a:lnTo>
                      <a:pt x="16887" y="389"/>
                    </a:lnTo>
                    <a:lnTo>
                      <a:pt x="21642" y="11297"/>
                    </a:lnTo>
                    <a:lnTo>
                      <a:pt x="17054" y="21989"/>
                    </a:lnTo>
                    <a:lnTo>
                      <a:pt x="17012" y="16589"/>
                    </a:lnTo>
                    <a:lnTo>
                      <a:pt x="126" y="16200"/>
                    </a:lnTo>
                    <a:close/>
                    <a:moveTo>
                      <a:pt x="42" y="540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0" y="224"/>
              <a:ext cx="3304" cy="3176"/>
              <a:chOff x="0" y="0"/>
              <a:chExt cx="3304" cy="3176"/>
            </a:xfrm>
          </p:grpSpPr>
          <p:pic>
            <p:nvPicPr>
              <p:cNvPr id="22" name="Picture 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2" t="10478" r="3412" b="6319"/>
              <a:stretch>
                <a:fillRect/>
              </a:stretch>
            </p:blipFill>
            <p:spPr bwMode="auto">
              <a:xfrm>
                <a:off x="0" y="0"/>
                <a:ext cx="3304" cy="3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3" name="AutoShape 7"/>
              <p:cNvSpPr>
                <a:spLocks/>
              </p:cNvSpPr>
              <p:nvPr/>
            </p:nvSpPr>
            <p:spPr bwMode="auto">
              <a:xfrm rot="8760000">
                <a:off x="2632" y="1145"/>
                <a:ext cx="484" cy="279"/>
              </a:xfrm>
              <a:prstGeom prst="rightArrow">
                <a:avLst>
                  <a:gd name="adj1" fmla="val 50000"/>
                  <a:gd name="adj2" fmla="val 35065"/>
                </a:avLst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26" name="Rectangle 12"/>
          <p:cNvSpPr>
            <a:spLocks/>
          </p:cNvSpPr>
          <p:nvPr/>
        </p:nvSpPr>
        <p:spPr bwMode="auto">
          <a:xfrm>
            <a:off x="2893949" y="6934200"/>
            <a:ext cx="805993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fiber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orientations to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follow…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changes to get it wrong. 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For example,  when a large angular threshold is used.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89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 lnSpcReduction="10000"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and some issues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7848600"/>
            <a:ext cx="1240790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M.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Chamberland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.Fortin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Fibernavigator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which supports real-time tracking 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github.com/scilus/fibernavigator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endParaRPr sz="2400" dirty="0">
              <a:solidFill>
                <a:srgbClr val="F9F9F9"/>
              </a:solidFill>
              <a:uFill>
                <a:solidFill>
                  <a:srgbClr val="F9F9F9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</a:t>
            </a:r>
            <a:r>
              <a:rPr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 </a:t>
            </a:r>
            <a:r>
              <a:rPr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4" cy="6430624"/>
            <a:chOff x="0" y="0"/>
            <a:chExt cx="6583062" cy="6430623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818350" y="1659907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4229100" y="9008340"/>
            <a:ext cx="79121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600" y="1143000"/>
            <a:ext cx="11887200" cy="68689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sp>
        <p:nvSpPr>
          <p:cNvPr id="687" name="Shape 687"/>
          <p:cNvSpPr/>
          <p:nvPr/>
        </p:nvSpPr>
        <p:spPr>
          <a:xfrm>
            <a:off x="1625600" y="8335010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53151" y="1665454"/>
            <a:ext cx="5611491" cy="1874271"/>
            <a:chOff x="4975972" y="1280319"/>
            <a:chExt cx="3136899" cy="1011200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13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7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928829"/>
              </p:ext>
            </p:extLst>
          </p:nvPr>
        </p:nvGraphicFramePr>
        <p:xfrm>
          <a:off x="8393113" y="1946275"/>
          <a:ext cx="18430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1946275"/>
                        <a:ext cx="1843087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57125" y="3511422"/>
            <a:ext cx="9884402" cy="4023106"/>
            <a:chOff x="93767" y="3981106"/>
            <a:chExt cx="8208002" cy="28077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41666" r="43909" b="20491"/>
            <a:stretch/>
          </p:blipFill>
          <p:spPr>
            <a:xfrm>
              <a:off x="4280232" y="4241259"/>
              <a:ext cx="4021537" cy="25476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43909" b="60028"/>
            <a:stretch/>
          </p:blipFill>
          <p:spPr>
            <a:xfrm>
              <a:off x="93767" y="3981106"/>
              <a:ext cx="4186466" cy="280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Along length statistics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66800"/>
            <a:ext cx="9833451" cy="777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3800" y="9105860"/>
            <a:ext cx="24686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rgbClr val="FFFFFF"/>
                </a:solidFill>
              </a:rPr>
              <a:t>Yeatman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PLoS</a:t>
            </a:r>
            <a:r>
              <a:rPr lang="en-US" sz="2000" dirty="0" smtClean="0">
                <a:solidFill>
                  <a:srgbClr val="FFFFFF"/>
                </a:solidFill>
              </a:rPr>
              <a:t> 2010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500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607" y="152400"/>
            <a:ext cx="5778500" cy="1473200"/>
          </a:xfrm>
        </p:spPr>
        <p:txBody>
          <a:bodyPr/>
          <a:lstStyle/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94" y="2745105"/>
            <a:ext cx="5900914" cy="5900914"/>
          </a:xfrm>
          <a:prstGeom prst="rect">
            <a:avLst/>
          </a:prstGeom>
          <a:ln w="12700">
            <a:round/>
          </a:ln>
        </p:spPr>
      </p:pic>
      <p:pic>
        <p:nvPicPr>
          <p:cNvPr id="6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400" y="2603747"/>
            <a:ext cx="5900915" cy="59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59"/>
          <p:cNvSpPr/>
          <p:nvPr/>
        </p:nvSpPr>
        <p:spPr>
          <a:xfrm>
            <a:off x="6104643" y="5473700"/>
            <a:ext cx="1126526" cy="716880"/>
          </a:xfrm>
          <a:prstGeom prst="rightArrow">
            <a:avLst>
              <a:gd name="adj1" fmla="val 50000"/>
              <a:gd name="adj2" fmla="val 35156"/>
            </a:avLst>
          </a:prstGeom>
          <a:solidFill>
            <a:srgbClr val="F5F5F5"/>
          </a:solidFill>
          <a:ln w="12700"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647700">
              <a:defRPr sz="1600"/>
            </a:pPr>
            <a:endParaRPr/>
          </a:p>
        </p:txBody>
      </p:sp>
      <p:sp>
        <p:nvSpPr>
          <p:cNvPr id="8" name="Shape 960"/>
          <p:cNvSpPr/>
          <p:nvPr/>
        </p:nvSpPr>
        <p:spPr>
          <a:xfrm>
            <a:off x="4177877" y="8952441"/>
            <a:ext cx="8521701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r" defTabSz="1295400">
              <a:buClr>
                <a:srgbClr val="FFFFFF"/>
              </a:buClr>
              <a:defRPr sz="1800"/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Chamberland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Descoteaux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et al.,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HBM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2014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ucida Sans Unicode"/>
              <a:ea typeface="Lucida Sans Unicode"/>
              <a:cs typeface="Lucida Sans Unicode"/>
              <a:sym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4040155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676400"/>
            <a:ext cx="8711474" cy="6533606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Shape 685"/>
          <p:cNvSpPr txBox="1">
            <a:spLocks/>
          </p:cNvSpPr>
          <p:nvPr/>
        </p:nvSpPr>
        <p:spPr>
          <a:xfrm>
            <a:off x="7416800" y="8458200"/>
            <a:ext cx="5397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8F8F8"/>
                </a:solidFill>
                <a:effectLst/>
                <a:uFill>
                  <a:solidFill>
                    <a:srgbClr val="FFFFFF"/>
                  </a:solidFill>
                </a:uFill>
              </a:rPr>
              <a:t>                 Courtesy of Marco Catani</a:t>
            </a:r>
            <a:endParaRPr lang="en-US" sz="2400" dirty="0">
              <a:solidFill>
                <a:srgbClr val="F8F8F8"/>
              </a:solidFill>
              <a:effectLst/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Validation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2108463" cy="1219200"/>
          </a:xfrm>
        </p:spPr>
        <p:txBody>
          <a:bodyPr/>
          <a:lstStyle/>
          <a:p>
            <a:r>
              <a:rPr lang="en-US" dirty="0" smtClean="0"/>
              <a:t>Reducing </a:t>
            </a:r>
            <a:r>
              <a:rPr lang="en-US" dirty="0" err="1" smtClean="0"/>
              <a:t>tractography</a:t>
            </a:r>
            <a:r>
              <a:rPr lang="en-US" dirty="0" smtClean="0"/>
              <a:t> </a:t>
            </a:r>
            <a:r>
              <a:rPr lang="en-US" dirty="0" smtClean="0"/>
              <a:t>biases</a:t>
            </a:r>
            <a:endParaRPr lang="en-US" dirty="0"/>
          </a:p>
        </p:txBody>
      </p:sp>
      <p:pic>
        <p:nvPicPr>
          <p:cNvPr id="6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3657600"/>
            <a:ext cx="13004608" cy="577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39800" y="1905000"/>
            <a:ext cx="1210846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 anchor="b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Masking, seeding, tracking parameters  reduce the quantitative strength of comparing bundles of different  length, position, width and curvature </a:t>
            </a:r>
          </a:p>
        </p:txBody>
      </p:sp>
    </p:spTree>
    <p:extLst>
      <p:ext uri="{BB962C8B-B14F-4D97-AF65-F5344CB8AC3E}">
        <p14:creationId xmlns:p14="http://schemas.microsoft.com/office/powerpoint/2010/main" val="188520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817901" y="9186426"/>
            <a:ext cx="9085299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2012,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4,</a:t>
            </a:r>
            <a:r>
              <a:rPr lang="en-US" sz="1800" dirty="0" smtClean="0">
                <a:solidFill>
                  <a:srgbClr val="000000"/>
                </a:solidFill>
                <a:effectLst/>
                <a:uFillTx/>
              </a:rPr>
              <a:t>,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Smith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2012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243062" y="8114871"/>
            <a:ext cx="10514131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1581296" y="8114871"/>
            <a:ext cx="9837664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2578100"/>
            <a:ext cx="114300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</a:t>
            </a:r>
            <a:r>
              <a:rPr lang="en-US" sz="3400" dirty="0" smtClean="0">
                <a:solidFill>
                  <a:schemeClr val="bg2"/>
                </a:solidFill>
              </a:rPr>
              <a:t>biases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endParaRPr lang="en-US" sz="3400" dirty="0">
              <a:solidFill>
                <a:schemeClr val="bg2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 smtClean="0">
                <a:solidFill>
                  <a:schemeClr val="bg2"/>
                </a:solidFill>
              </a:rPr>
              <a:t>But don’t forget to register well your T1 to the diffusion data</a:t>
            </a: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947137" y="-76200"/>
            <a:ext cx="12032263" cy="12434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-304800"/>
            <a:ext cx="11430000" cy="1727200"/>
          </a:xfrm>
        </p:spPr>
        <p:txBody>
          <a:bodyPr/>
          <a:lstStyle/>
          <a:p>
            <a:r>
              <a:rPr lang="en-US" sz="7200" dirty="0" smtClean="0"/>
              <a:t>                          What next?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752600"/>
            <a:ext cx="11430000" cy="57023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Read the </a:t>
            </a:r>
            <a:r>
              <a:rPr lang="en-US" dirty="0" err="1"/>
              <a:t>dipy</a:t>
            </a:r>
            <a:r>
              <a:rPr lang="en-US" dirty="0"/>
              <a:t> </a:t>
            </a:r>
            <a:r>
              <a:rPr lang="en-US" dirty="0" smtClean="0"/>
              <a:t>paper [1].</a:t>
            </a:r>
          </a:p>
          <a:p>
            <a:pPr lvl="1"/>
            <a:r>
              <a:rPr lang="en-US" dirty="0" smtClean="0"/>
              <a:t>Read tutorials in dipy.org</a:t>
            </a:r>
          </a:p>
          <a:p>
            <a:pPr lvl="1"/>
            <a:r>
              <a:rPr lang="en-US" dirty="0" smtClean="0"/>
              <a:t>Read the code to understand in detail. </a:t>
            </a:r>
          </a:p>
          <a:p>
            <a:pPr lvl="1"/>
            <a:r>
              <a:rPr lang="en-US" dirty="0" smtClean="0"/>
              <a:t>Run the tracking tutorials.</a:t>
            </a:r>
          </a:p>
          <a:p>
            <a:pPr lvl="1"/>
            <a:r>
              <a:rPr lang="en-US" dirty="0" smtClean="0"/>
              <a:t>Check for evaluation results from the </a:t>
            </a:r>
            <a:r>
              <a:rPr lang="en-US" dirty="0" err="1" smtClean="0"/>
              <a:t>tractometer</a:t>
            </a:r>
            <a:r>
              <a:rPr lang="en-US" dirty="0" smtClean="0"/>
              <a:t> as they will be coming.</a:t>
            </a:r>
          </a:p>
          <a:p>
            <a:pPr lvl="1"/>
            <a:r>
              <a:rPr lang="en-US" dirty="0" smtClean="0"/>
              <a:t>Literature overview see </a:t>
            </a:r>
            <a:r>
              <a:rPr lang="en-US" dirty="0" err="1" smtClean="0"/>
              <a:t>Garyfallidis</a:t>
            </a:r>
            <a:r>
              <a:rPr lang="en-US" dirty="0" smtClean="0"/>
              <a:t> and </a:t>
            </a:r>
            <a:r>
              <a:rPr lang="en-US" dirty="0" err="1" smtClean="0"/>
              <a:t>Stamatopoulos</a:t>
            </a:r>
            <a:r>
              <a:rPr lang="en-US" dirty="0" smtClean="0"/>
              <a:t> </a:t>
            </a:r>
            <a:r>
              <a:rPr lang="en-US" dirty="0" smtClean="0"/>
              <a:t>PhD </a:t>
            </a:r>
            <a:r>
              <a:rPr lang="en-US" dirty="0" smtClean="0"/>
              <a:t>theses</a:t>
            </a:r>
            <a:r>
              <a:rPr lang="en-US" dirty="0" smtClean="0"/>
              <a:t>.</a:t>
            </a:r>
          </a:p>
          <a:p>
            <a:pPr marL="444500" lvl="1" indent="0">
              <a:buNone/>
            </a:pPr>
            <a:endParaRPr lang="en-US" dirty="0" smtClean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7496212"/>
            <a:ext cx="3766632" cy="10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95106" y="8915400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[1] </a:t>
            </a:r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2192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2568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28330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48981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49863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58775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4687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57439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3674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4389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2136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2960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1777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5119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4485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4485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4389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4389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2310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3121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5280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37992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5361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1757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4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1016</Words>
  <Application>Microsoft Office PowerPoint</Application>
  <PresentationFormat>Custom</PresentationFormat>
  <Paragraphs>249</Paragraphs>
  <Slides>43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Industrial</vt:lpstr>
      <vt:lpstr>Photo Editor Photo</vt:lpstr>
      <vt:lpstr>Equation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                    Stopping rules</vt:lpstr>
      <vt:lpstr>                               Stopping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Along length statistics</vt:lpstr>
      <vt:lpstr>Connectomics</vt:lpstr>
      <vt:lpstr>                 Rely on counting?</vt:lpstr>
      <vt:lpstr>Validation</vt:lpstr>
      <vt:lpstr>PowerPoint Presentation</vt:lpstr>
      <vt:lpstr>Reducing tractography biases</vt:lpstr>
      <vt:lpstr>White matter, gray matter, CSF priors for tracking</vt:lpstr>
      <vt:lpstr>Some results</vt:lpstr>
      <vt:lpstr>Some results</vt:lpstr>
      <vt:lpstr>Reducing tractography biases</vt:lpstr>
      <vt:lpstr>                          What next?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104</cp:revision>
  <dcterms:modified xsi:type="dcterms:W3CDTF">2014-06-07T12:08:43Z</dcterms:modified>
</cp:coreProperties>
</file>